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e401052a2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e401052a2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e401052a2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e401052a2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e401052a2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e401052a2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e401052a2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e401052a2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e401052a2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e401052a2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e401052a2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e401052a2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e401052a2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e401052a2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1" cy="5143499"/>
          </a:xfrm>
          <a:prstGeom prst="rect">
            <a:avLst/>
          </a:prstGeom>
          <a:noFill/>
          <a:ln>
            <a:noFill/>
          </a:ln>
        </p:spPr>
      </p:pic>
      <p:sp>
        <p:nvSpPr>
          <p:cNvPr id="55" name="Google Shape;55;p13"/>
          <p:cNvSpPr txBox="1"/>
          <p:nvPr/>
        </p:nvSpPr>
        <p:spPr>
          <a:xfrm>
            <a:off x="2107375" y="301200"/>
            <a:ext cx="4661400" cy="9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BRCA General Meeting </a:t>
            </a:r>
            <a:endParaRPr b="1" sz="1800">
              <a:solidFill>
                <a:schemeClr val="dk1"/>
              </a:solidFill>
            </a:endParaRPr>
          </a:p>
          <a:p>
            <a:pPr indent="0" lvl="0" marL="0" rtl="0" algn="ctr">
              <a:spcBef>
                <a:spcPts val="0"/>
              </a:spcBef>
              <a:spcAft>
                <a:spcPts val="0"/>
              </a:spcAft>
              <a:buNone/>
            </a:pPr>
            <a:r>
              <a:rPr b="1" lang="en" sz="1800">
                <a:solidFill>
                  <a:schemeClr val="dk1"/>
                </a:solidFill>
              </a:rPr>
              <a:t>3.10.2025</a:t>
            </a:r>
            <a:endParaRPr b="1" sz="18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Agenda</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Call to order/Check for Quorum</a:t>
            </a:r>
            <a:endParaRPr/>
          </a:p>
          <a:p>
            <a:pPr indent="-342900" lvl="0" marL="457200" rtl="0" algn="l">
              <a:spcBef>
                <a:spcPts val="0"/>
              </a:spcBef>
              <a:spcAft>
                <a:spcPts val="0"/>
              </a:spcAft>
              <a:buSzPts val="1800"/>
              <a:buAutoNum type="arabicPeriod"/>
            </a:pPr>
            <a:r>
              <a:rPr lang="en"/>
              <a:t>Secretary Report - Approve Feb Minutes</a:t>
            </a:r>
            <a:endParaRPr/>
          </a:p>
          <a:p>
            <a:pPr indent="-342900" lvl="0" marL="457200" rtl="0" algn="l">
              <a:spcBef>
                <a:spcPts val="0"/>
              </a:spcBef>
              <a:spcAft>
                <a:spcPts val="0"/>
              </a:spcAft>
              <a:buSzPts val="1800"/>
              <a:buAutoNum type="arabicPeriod"/>
            </a:pPr>
            <a:r>
              <a:rPr lang="en"/>
              <a:t>Treasury Report</a:t>
            </a:r>
            <a:endParaRPr/>
          </a:p>
          <a:p>
            <a:pPr indent="-342900" lvl="0" marL="457200" rtl="0" algn="l">
              <a:spcBef>
                <a:spcPts val="0"/>
              </a:spcBef>
              <a:spcAft>
                <a:spcPts val="0"/>
              </a:spcAft>
              <a:buSzPts val="1800"/>
              <a:buAutoNum type="arabicPeriod"/>
            </a:pPr>
            <a:r>
              <a:rPr lang="en"/>
              <a:t>Membership Update</a:t>
            </a:r>
            <a:endParaRPr/>
          </a:p>
          <a:p>
            <a:pPr indent="-342900" lvl="0" marL="457200" rtl="0" algn="l">
              <a:spcBef>
                <a:spcPts val="0"/>
              </a:spcBef>
              <a:spcAft>
                <a:spcPts val="0"/>
              </a:spcAft>
              <a:buSzPts val="1800"/>
              <a:buAutoNum type="arabicPeriod"/>
            </a:pPr>
            <a:r>
              <a:rPr lang="en"/>
              <a:t>Newsletter Update</a:t>
            </a:r>
            <a:endParaRPr/>
          </a:p>
          <a:p>
            <a:pPr indent="-342900" lvl="0" marL="457200" rtl="0" algn="l">
              <a:spcBef>
                <a:spcPts val="0"/>
              </a:spcBef>
              <a:spcAft>
                <a:spcPts val="0"/>
              </a:spcAft>
              <a:buSzPts val="1800"/>
              <a:buAutoNum type="arabicPeriod"/>
            </a:pPr>
            <a:r>
              <a:rPr lang="en"/>
              <a:t>Security Update</a:t>
            </a:r>
            <a:endParaRPr/>
          </a:p>
          <a:p>
            <a:pPr indent="-342900" lvl="0" marL="457200" rtl="0" algn="l">
              <a:spcBef>
                <a:spcPts val="0"/>
              </a:spcBef>
              <a:spcAft>
                <a:spcPts val="0"/>
              </a:spcAft>
              <a:buSzPts val="1800"/>
              <a:buAutoNum type="arabicPeriod"/>
            </a:pPr>
            <a:r>
              <a:rPr lang="en"/>
              <a:t>Committee Reports</a:t>
            </a:r>
            <a:endParaRPr/>
          </a:p>
          <a:p>
            <a:pPr indent="-342900" lvl="0" marL="457200" rtl="0" algn="l">
              <a:spcBef>
                <a:spcPts val="0"/>
              </a:spcBef>
              <a:spcAft>
                <a:spcPts val="0"/>
              </a:spcAft>
              <a:buSzPts val="1800"/>
              <a:buAutoNum type="arabicPeriod"/>
            </a:pPr>
            <a:r>
              <a:rPr lang="en"/>
              <a:t>Old Business</a:t>
            </a:r>
            <a:endParaRPr/>
          </a:p>
          <a:p>
            <a:pPr indent="-342900" lvl="0" marL="457200" rtl="0" algn="l">
              <a:spcBef>
                <a:spcPts val="0"/>
              </a:spcBef>
              <a:spcAft>
                <a:spcPts val="0"/>
              </a:spcAft>
              <a:buSzPts val="1800"/>
              <a:buAutoNum type="arabicPeriod"/>
            </a:pPr>
            <a:r>
              <a:rPr lang="en"/>
              <a:t>New Business</a:t>
            </a:r>
            <a:endParaRPr/>
          </a:p>
          <a:p>
            <a:pPr indent="-342900" lvl="0" marL="457200" rtl="0" algn="l">
              <a:spcBef>
                <a:spcPts val="0"/>
              </a:spcBef>
              <a:spcAft>
                <a:spcPts val="0"/>
              </a:spcAft>
              <a:buSzPts val="1800"/>
              <a:buAutoNum type="arabicPeriod"/>
            </a:pPr>
            <a:r>
              <a:rPr lang="en"/>
              <a:t>Announcements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Treasurer Report</a:t>
            </a:r>
            <a:endParaRPr/>
          </a:p>
        </p:txBody>
      </p:sp>
      <p:pic>
        <p:nvPicPr>
          <p:cNvPr id="67" name="Google Shape;67;p15"/>
          <p:cNvPicPr preferRelativeResize="0"/>
          <p:nvPr/>
        </p:nvPicPr>
        <p:blipFill>
          <a:blip r:embed="rId3">
            <a:alphaModFix/>
          </a:blip>
          <a:stretch>
            <a:fillRect/>
          </a:stretch>
        </p:blipFill>
        <p:spPr>
          <a:xfrm>
            <a:off x="1295400" y="1017725"/>
            <a:ext cx="7254084" cy="3973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Finance Committee	</a:t>
            </a:r>
            <a:endParaRPr b="1"/>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rgbClr val="222222"/>
              </a:buClr>
              <a:buSzPts val="1600"/>
              <a:buChar char="●"/>
            </a:pPr>
            <a:r>
              <a:rPr lang="en" sz="1600">
                <a:solidFill>
                  <a:srgbClr val="222222"/>
                </a:solidFill>
                <a:highlight>
                  <a:srgbClr val="FFFFFF"/>
                </a:highlight>
              </a:rPr>
              <a:t>Regarding investment portfolio:   Committee has developed BRCA investment policy guidelines for board review.  BRCA is in process of transferring funds to a more 'user' friendly platform, Charles Schwab.</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 sz="1600">
                <a:solidFill>
                  <a:srgbClr val="222222"/>
                </a:solidFill>
                <a:highlight>
                  <a:srgbClr val="FFFFFF"/>
                </a:highlight>
              </a:rPr>
              <a:t>Regarding insurance:  Committee is developing BRCA insurance policy guidelines, plans to meet with the insurance broker and assessing cost benefit of various levels of coverage considering that insurance is one of the association's most significant cost items.</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 sz="1600">
                <a:solidFill>
                  <a:srgbClr val="222222"/>
                </a:solidFill>
                <a:highlight>
                  <a:srgbClr val="FFFFFF"/>
                </a:highlight>
              </a:rPr>
              <a:t>2024 Income Taxes:  return is in process of preparation, once complete, committee will review prior to filing</a:t>
            </a:r>
            <a:endParaRPr sz="1600">
              <a:solidFill>
                <a:srgbClr val="222222"/>
              </a:solidFill>
              <a:highlight>
                <a:srgbClr val="FFFFFF"/>
              </a:highlight>
            </a:endParaRPr>
          </a:p>
          <a:p>
            <a:pPr indent="0" lvl="0" marL="0" rtl="0" algn="l">
              <a:spcBef>
                <a:spcPts val="1200"/>
              </a:spcBef>
              <a:spcAft>
                <a:spcPts val="1200"/>
              </a:spcAft>
              <a:buNone/>
            </a:pPr>
            <a:r>
              <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New Business Topics</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Board Nominating Committee </a:t>
            </a:r>
            <a:endParaRPr/>
          </a:p>
          <a:p>
            <a:pPr indent="-317500" lvl="1" marL="914400" rtl="0" algn="l">
              <a:spcBef>
                <a:spcPts val="0"/>
              </a:spcBef>
              <a:spcAft>
                <a:spcPts val="0"/>
              </a:spcAft>
              <a:buSzPts val="1400"/>
              <a:buChar char="○"/>
            </a:pPr>
            <a:r>
              <a:rPr lang="en"/>
              <a:t>Steve O’Hare (Chair), Meredith Carroll &amp; Jill Whitall</a:t>
            </a:r>
            <a:endParaRPr/>
          </a:p>
          <a:p>
            <a:pPr indent="-317500" lvl="1" marL="914400" rtl="0" algn="l">
              <a:spcBef>
                <a:spcPts val="0"/>
              </a:spcBef>
              <a:spcAft>
                <a:spcPts val="0"/>
              </a:spcAft>
              <a:buSzPts val="1400"/>
              <a:buChar char="○"/>
            </a:pPr>
            <a:r>
              <a:rPr lang="en"/>
              <a:t>We need a slate of 5 candidates for April Elections</a:t>
            </a:r>
            <a:endParaRPr/>
          </a:p>
          <a:p>
            <a:pPr indent="-342900" lvl="0" marL="457200" rtl="0" algn="l">
              <a:spcBef>
                <a:spcPts val="0"/>
              </a:spcBef>
              <a:spcAft>
                <a:spcPts val="0"/>
              </a:spcAft>
              <a:buSzPts val="1800"/>
              <a:buChar char="●"/>
            </a:pPr>
            <a:r>
              <a:rPr lang="en"/>
              <a:t>Capital Project update </a:t>
            </a:r>
            <a:endParaRPr/>
          </a:p>
          <a:p>
            <a:pPr indent="-342900" lvl="0" marL="457200" rtl="0" algn="l">
              <a:spcBef>
                <a:spcPts val="0"/>
              </a:spcBef>
              <a:spcAft>
                <a:spcPts val="0"/>
              </a:spcAft>
              <a:buSzPts val="1800"/>
              <a:buChar char="●"/>
            </a:pPr>
            <a:r>
              <a:rPr lang="en"/>
              <a:t>Erosion Control Committee Drone surveys of beaches</a:t>
            </a:r>
            <a:endParaRPr/>
          </a:p>
          <a:p>
            <a:pPr indent="-342900" lvl="0" marL="457200" rtl="0" algn="l">
              <a:spcBef>
                <a:spcPts val="0"/>
              </a:spcBef>
              <a:spcAft>
                <a:spcPts val="0"/>
              </a:spcAft>
              <a:buSzPts val="1800"/>
              <a:buChar char="●"/>
            </a:pPr>
            <a:r>
              <a:rPr lang="en"/>
              <a:t>Dogs off leashes</a:t>
            </a:r>
            <a:endParaRPr/>
          </a:p>
          <a:p>
            <a:pPr indent="-342900" lvl="0" marL="457200" rtl="0" algn="l">
              <a:spcBef>
                <a:spcPts val="0"/>
              </a:spcBef>
              <a:spcAft>
                <a:spcPts val="0"/>
              </a:spcAft>
              <a:buSzPts val="1800"/>
              <a:buChar char="●"/>
            </a:pPr>
            <a:r>
              <a:rPr lang="en"/>
              <a:t>Gas Powered leaf Blowers</a:t>
            </a:r>
            <a:endParaRPr/>
          </a:p>
          <a:p>
            <a:pPr indent="-342900" lvl="0" marL="457200" rtl="0" algn="l">
              <a:spcBef>
                <a:spcPts val="0"/>
              </a:spcBef>
              <a:spcAft>
                <a:spcPts val="0"/>
              </a:spcAft>
              <a:buSzPts val="1800"/>
              <a:buChar char="●"/>
            </a:pPr>
            <a:r>
              <a:rPr lang="en"/>
              <a:t>Deer Culling option for off-season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89100" y="0"/>
            <a:ext cx="2578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Capital Project</a:t>
            </a:r>
            <a:endParaRPr/>
          </a:p>
        </p:txBody>
      </p:sp>
      <p:pic>
        <p:nvPicPr>
          <p:cNvPr id="85" name="Google Shape;85;p18"/>
          <p:cNvPicPr preferRelativeResize="0"/>
          <p:nvPr/>
        </p:nvPicPr>
        <p:blipFill>
          <a:blip r:embed="rId3">
            <a:alphaModFix/>
          </a:blip>
          <a:stretch>
            <a:fillRect/>
          </a:stretch>
        </p:blipFill>
        <p:spPr>
          <a:xfrm>
            <a:off x="2057400" y="396325"/>
            <a:ext cx="7021375" cy="4747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Erosion Control</a:t>
            </a:r>
            <a:endParaRPr/>
          </a:p>
        </p:txBody>
      </p:sp>
      <p:pic>
        <p:nvPicPr>
          <p:cNvPr id="91" name="Google Shape;91;p19"/>
          <p:cNvPicPr preferRelativeResize="0"/>
          <p:nvPr/>
        </p:nvPicPr>
        <p:blipFill>
          <a:blip r:embed="rId3">
            <a:alphaModFix/>
          </a:blip>
          <a:stretch>
            <a:fillRect/>
          </a:stretch>
        </p:blipFill>
        <p:spPr>
          <a:xfrm>
            <a:off x="2438400" y="865325"/>
            <a:ext cx="6567803" cy="41257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Erosion Control </a:t>
            </a:r>
            <a:endParaRPr/>
          </a:p>
        </p:txBody>
      </p:sp>
      <p:pic>
        <p:nvPicPr>
          <p:cNvPr id="97" name="Google Shape;97;p20"/>
          <p:cNvPicPr preferRelativeResize="0"/>
          <p:nvPr/>
        </p:nvPicPr>
        <p:blipFill>
          <a:blip r:embed="rId3">
            <a:alphaModFix/>
          </a:blip>
          <a:stretch>
            <a:fillRect/>
          </a:stretch>
        </p:blipFill>
        <p:spPr>
          <a:xfrm>
            <a:off x="3424078" y="712925"/>
            <a:ext cx="5448373" cy="4253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